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68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77942B-6170-409B-8A25-00934417B5B9}"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6A39-8422-492C-A460-5AD6997D7B3C}" type="slidenum">
              <a:rPr lang="en-US" smtClean="0"/>
              <a:t>‹#›</a:t>
            </a:fld>
            <a:endParaRPr lang="en-US"/>
          </a:p>
        </p:txBody>
      </p:sp>
    </p:spTree>
    <p:extLst>
      <p:ext uri="{BB962C8B-B14F-4D97-AF65-F5344CB8AC3E}">
        <p14:creationId xmlns:p14="http://schemas.microsoft.com/office/powerpoint/2010/main" val="384817771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77942B-6170-409B-8A25-00934417B5B9}"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6A39-8422-492C-A460-5AD6997D7B3C}" type="slidenum">
              <a:rPr lang="en-US" smtClean="0"/>
              <a:t>‹#›</a:t>
            </a:fld>
            <a:endParaRPr lang="en-US"/>
          </a:p>
        </p:txBody>
      </p:sp>
    </p:spTree>
    <p:extLst>
      <p:ext uri="{BB962C8B-B14F-4D97-AF65-F5344CB8AC3E}">
        <p14:creationId xmlns:p14="http://schemas.microsoft.com/office/powerpoint/2010/main" val="183164497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77942B-6170-409B-8A25-00934417B5B9}"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6A39-8422-492C-A460-5AD6997D7B3C}" type="slidenum">
              <a:rPr lang="en-US" smtClean="0"/>
              <a:t>‹#›</a:t>
            </a:fld>
            <a:endParaRPr lang="en-US"/>
          </a:p>
        </p:txBody>
      </p:sp>
    </p:spTree>
    <p:extLst>
      <p:ext uri="{BB962C8B-B14F-4D97-AF65-F5344CB8AC3E}">
        <p14:creationId xmlns:p14="http://schemas.microsoft.com/office/powerpoint/2010/main" val="37934524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77942B-6170-409B-8A25-00934417B5B9}"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6A39-8422-492C-A460-5AD6997D7B3C}" type="slidenum">
              <a:rPr lang="en-US" smtClean="0"/>
              <a:t>‹#›</a:t>
            </a:fld>
            <a:endParaRPr lang="en-US"/>
          </a:p>
        </p:txBody>
      </p:sp>
    </p:spTree>
    <p:extLst>
      <p:ext uri="{BB962C8B-B14F-4D97-AF65-F5344CB8AC3E}">
        <p14:creationId xmlns:p14="http://schemas.microsoft.com/office/powerpoint/2010/main" val="345287335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77942B-6170-409B-8A25-00934417B5B9}"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6A39-8422-492C-A460-5AD6997D7B3C}" type="slidenum">
              <a:rPr lang="en-US" smtClean="0"/>
              <a:t>‹#›</a:t>
            </a:fld>
            <a:endParaRPr lang="en-US"/>
          </a:p>
        </p:txBody>
      </p:sp>
    </p:spTree>
    <p:extLst>
      <p:ext uri="{BB962C8B-B14F-4D97-AF65-F5344CB8AC3E}">
        <p14:creationId xmlns:p14="http://schemas.microsoft.com/office/powerpoint/2010/main" val="331982914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77942B-6170-409B-8A25-00934417B5B9}" type="datetimeFigureOut">
              <a:rPr lang="en-US" smtClean="0"/>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6A39-8422-492C-A460-5AD6997D7B3C}" type="slidenum">
              <a:rPr lang="en-US" smtClean="0"/>
              <a:t>‹#›</a:t>
            </a:fld>
            <a:endParaRPr lang="en-US"/>
          </a:p>
        </p:txBody>
      </p:sp>
    </p:spTree>
    <p:extLst>
      <p:ext uri="{BB962C8B-B14F-4D97-AF65-F5344CB8AC3E}">
        <p14:creationId xmlns:p14="http://schemas.microsoft.com/office/powerpoint/2010/main" val="398867540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77942B-6170-409B-8A25-00934417B5B9}" type="datetimeFigureOut">
              <a:rPr lang="en-US" smtClean="0"/>
              <a:t>4/30/2015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D6A39-8422-492C-A460-5AD6997D7B3C}" type="slidenum">
              <a:rPr lang="en-US" smtClean="0"/>
              <a:t>‹#›</a:t>
            </a:fld>
            <a:endParaRPr lang="en-US"/>
          </a:p>
        </p:txBody>
      </p:sp>
    </p:spTree>
    <p:extLst>
      <p:ext uri="{BB962C8B-B14F-4D97-AF65-F5344CB8AC3E}">
        <p14:creationId xmlns:p14="http://schemas.microsoft.com/office/powerpoint/2010/main" val="341016520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77942B-6170-409B-8A25-00934417B5B9}" type="datetimeFigureOut">
              <a:rPr lang="en-US" smtClean="0"/>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D6A39-8422-492C-A460-5AD6997D7B3C}" type="slidenum">
              <a:rPr lang="en-US" smtClean="0"/>
              <a:t>‹#›</a:t>
            </a:fld>
            <a:endParaRPr lang="en-US"/>
          </a:p>
        </p:txBody>
      </p:sp>
    </p:spTree>
    <p:extLst>
      <p:ext uri="{BB962C8B-B14F-4D97-AF65-F5344CB8AC3E}">
        <p14:creationId xmlns:p14="http://schemas.microsoft.com/office/powerpoint/2010/main" val="285927539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7942B-6170-409B-8A25-00934417B5B9}" type="datetimeFigureOut">
              <a:rPr lang="en-US" smtClean="0"/>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6A39-8422-492C-A460-5AD6997D7B3C}" type="slidenum">
              <a:rPr lang="en-US" smtClean="0"/>
              <a:t>‹#›</a:t>
            </a:fld>
            <a:endParaRPr lang="en-US"/>
          </a:p>
        </p:txBody>
      </p:sp>
    </p:spTree>
    <p:extLst>
      <p:ext uri="{BB962C8B-B14F-4D97-AF65-F5344CB8AC3E}">
        <p14:creationId xmlns:p14="http://schemas.microsoft.com/office/powerpoint/2010/main" val="297077169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7942B-6170-409B-8A25-00934417B5B9}" type="datetimeFigureOut">
              <a:rPr lang="en-US" smtClean="0"/>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6A39-8422-492C-A460-5AD6997D7B3C}" type="slidenum">
              <a:rPr lang="en-US" smtClean="0"/>
              <a:t>‹#›</a:t>
            </a:fld>
            <a:endParaRPr lang="en-US"/>
          </a:p>
        </p:txBody>
      </p:sp>
    </p:spTree>
    <p:extLst>
      <p:ext uri="{BB962C8B-B14F-4D97-AF65-F5344CB8AC3E}">
        <p14:creationId xmlns:p14="http://schemas.microsoft.com/office/powerpoint/2010/main" val="287779587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7942B-6170-409B-8A25-00934417B5B9}" type="datetimeFigureOut">
              <a:rPr lang="en-US" smtClean="0"/>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6A39-8422-492C-A460-5AD6997D7B3C}" type="slidenum">
              <a:rPr lang="en-US" smtClean="0"/>
              <a:t>‹#›</a:t>
            </a:fld>
            <a:endParaRPr lang="en-US"/>
          </a:p>
        </p:txBody>
      </p:sp>
    </p:spTree>
    <p:extLst>
      <p:ext uri="{BB962C8B-B14F-4D97-AF65-F5344CB8AC3E}">
        <p14:creationId xmlns:p14="http://schemas.microsoft.com/office/powerpoint/2010/main" val="105431979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7942B-6170-409B-8A25-00934417B5B9}" type="datetimeFigureOut">
              <a:rPr lang="en-US" smtClean="0"/>
              <a:t>4/30/2015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6A39-8422-492C-A460-5AD6997D7B3C}" type="slidenum">
              <a:rPr lang="en-US" smtClean="0"/>
              <a:t>‹#›</a:t>
            </a:fld>
            <a:endParaRPr lang="en-US"/>
          </a:p>
        </p:txBody>
      </p:sp>
    </p:spTree>
    <p:extLst>
      <p:ext uri="{BB962C8B-B14F-4D97-AF65-F5344CB8AC3E}">
        <p14:creationId xmlns:p14="http://schemas.microsoft.com/office/powerpoint/2010/main" val="218572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876300"/>
            <a:ext cx="5715000" cy="5105400"/>
          </a:xfrm>
          <a:prstGeom prst="rect">
            <a:avLst/>
          </a:prstGeom>
        </p:spPr>
      </p:pic>
      <p:sp>
        <p:nvSpPr>
          <p:cNvPr id="5" name="TextBox 4"/>
          <p:cNvSpPr txBox="1"/>
          <p:nvPr/>
        </p:nvSpPr>
        <p:spPr>
          <a:xfrm>
            <a:off x="0" y="6457890"/>
            <a:ext cx="9144000" cy="400110"/>
          </a:xfrm>
          <a:prstGeom prst="rect">
            <a:avLst/>
          </a:prstGeom>
          <a:noFill/>
        </p:spPr>
        <p:txBody>
          <a:bodyPr wrap="square" rtlCol="0">
            <a:spAutoFit/>
          </a:bodyPr>
          <a:lstStyle/>
          <a:p>
            <a:pPr algn="ctr"/>
            <a:r>
              <a:rPr lang="en-US" sz="2000" i="1" dirty="0" smtClean="0"/>
              <a:t>1944-45 Phillies Logo image from sportslogos.net</a:t>
            </a:r>
            <a:endParaRPr lang="en-US" sz="2000" i="1" dirty="0"/>
          </a:p>
        </p:txBody>
      </p:sp>
      <p:sp>
        <p:nvSpPr>
          <p:cNvPr id="6" name="TextBox 5"/>
          <p:cNvSpPr txBox="1"/>
          <p:nvPr/>
        </p:nvSpPr>
        <p:spPr>
          <a:xfrm>
            <a:off x="0" y="0"/>
            <a:ext cx="9144000" cy="707886"/>
          </a:xfrm>
          <a:prstGeom prst="rect">
            <a:avLst/>
          </a:prstGeom>
          <a:noFill/>
        </p:spPr>
        <p:txBody>
          <a:bodyPr wrap="square" rtlCol="0">
            <a:spAutoFit/>
          </a:bodyPr>
          <a:lstStyle/>
          <a:p>
            <a:pPr algn="ctr"/>
            <a:r>
              <a:rPr lang="en-US" sz="4000" b="1" dirty="0" smtClean="0"/>
              <a:t>John 19.31-42</a:t>
            </a:r>
            <a:endParaRPr lang="en-US" sz="4000" b="1" dirty="0"/>
          </a:p>
        </p:txBody>
      </p:sp>
    </p:spTree>
    <p:extLst>
      <p:ext uri="{BB962C8B-B14F-4D97-AF65-F5344CB8AC3E}">
        <p14:creationId xmlns:p14="http://schemas.microsoft.com/office/powerpoint/2010/main" val="307736347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1" y="0"/>
            <a:ext cx="9144001" cy="6986528"/>
          </a:xfrm>
          <a:prstGeom prst="rect">
            <a:avLst/>
          </a:prstGeom>
          <a:solidFill>
            <a:schemeClr val="tx2">
              <a:lumMod val="75000"/>
            </a:schemeClr>
          </a:solidFill>
        </p:spPr>
        <p:txBody>
          <a:bodyPr wrap="square" rtlCol="0">
            <a:spAutoFit/>
          </a:bodyPr>
          <a:lstStyle/>
          <a:p>
            <a:pPr lvl="0"/>
            <a:r>
              <a:rPr lang="en-US" sz="3200" dirty="0">
                <a:solidFill>
                  <a:schemeClr val="bg1"/>
                </a:solidFill>
              </a:rPr>
              <a:t>Matthew 5.14-16 NET:  You are the light of the world. A city located on a hill cannot be hidden.  People do not light a lamp and put it under a basket but on a lampstand, and it gives light to all in the house.  In the same way, let your light shine before people, so that they can see your good deeds and give honor to your Father in heaven</a:t>
            </a:r>
            <a:r>
              <a:rPr lang="en-US" sz="3200" dirty="0" smtClean="0">
                <a:solidFill>
                  <a:schemeClr val="bg1"/>
                </a:solidFill>
              </a:rPr>
              <a:t>.</a:t>
            </a:r>
          </a:p>
          <a:p>
            <a:pPr lvl="0"/>
            <a:endParaRPr lang="en-US" sz="3200" dirty="0">
              <a:solidFill>
                <a:schemeClr val="bg1"/>
              </a:solidFill>
            </a:endParaRPr>
          </a:p>
          <a:p>
            <a:pPr lvl="0"/>
            <a:endParaRPr lang="en-US" sz="3200" dirty="0" smtClean="0">
              <a:solidFill>
                <a:schemeClr val="bg1"/>
              </a:solidFill>
            </a:endParaRPr>
          </a:p>
          <a:p>
            <a:pPr lvl="0"/>
            <a:r>
              <a:rPr lang="en-US" sz="4800" dirty="0" smtClean="0">
                <a:solidFill>
                  <a:srgbClr val="FFFF19"/>
                </a:solidFill>
                <a:latin typeface="AR BLANCA" panose="02000000000000000000" pitchFamily="2" charset="0"/>
              </a:rPr>
              <a:t>You are the light of the world… </a:t>
            </a:r>
          </a:p>
          <a:p>
            <a:pPr lvl="0" algn="r"/>
            <a:r>
              <a:rPr lang="en-US" sz="4800" dirty="0" smtClean="0">
                <a:solidFill>
                  <a:srgbClr val="FFFF19"/>
                </a:solidFill>
                <a:latin typeface="AR BLANCA" panose="02000000000000000000" pitchFamily="2" charset="0"/>
              </a:rPr>
              <a:t>let your light shine…</a:t>
            </a:r>
            <a:endParaRPr lang="en-US" sz="4800" dirty="0">
              <a:solidFill>
                <a:srgbClr val="FFFF19"/>
              </a:solidFill>
              <a:latin typeface="AR BLANCA" panose="02000000000000000000" pitchFamily="2" charset="0"/>
            </a:endParaRPr>
          </a:p>
          <a:p>
            <a:pPr lvl="0"/>
            <a:endParaRPr lang="en-US" sz="3200" dirty="0" smtClean="0">
              <a:solidFill>
                <a:schemeClr val="bg1"/>
              </a:solidFill>
            </a:endParaRPr>
          </a:p>
          <a:p>
            <a:pPr lvl="0"/>
            <a:endParaRPr lang="en-US" sz="3200" dirty="0">
              <a:solidFill>
                <a:schemeClr val="bg1"/>
              </a:solidFill>
            </a:endParaRPr>
          </a:p>
        </p:txBody>
      </p:sp>
    </p:spTree>
    <p:extLst>
      <p:ext uri="{BB962C8B-B14F-4D97-AF65-F5344CB8AC3E}">
        <p14:creationId xmlns:p14="http://schemas.microsoft.com/office/powerpoint/2010/main" val="94991077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626" b="17477"/>
          <a:stretch/>
        </p:blipFill>
        <p:spPr>
          <a:xfrm>
            <a:off x="0" y="3931920"/>
            <a:ext cx="9144000" cy="2926080"/>
          </a:xfrm>
          <a:prstGeom prst="rect">
            <a:avLst/>
          </a:prstGeom>
        </p:spPr>
      </p:pic>
      <p:sp>
        <p:nvSpPr>
          <p:cNvPr id="6" name="TextBox 5"/>
          <p:cNvSpPr txBox="1"/>
          <p:nvPr/>
        </p:nvSpPr>
        <p:spPr>
          <a:xfrm>
            <a:off x="0" y="0"/>
            <a:ext cx="9144000" cy="4031873"/>
          </a:xfrm>
          <a:prstGeom prst="rect">
            <a:avLst/>
          </a:prstGeom>
          <a:solidFill>
            <a:schemeClr val="tx2">
              <a:lumMod val="75000"/>
            </a:schemeClr>
          </a:solidFill>
        </p:spPr>
        <p:txBody>
          <a:bodyPr wrap="square" rtlCol="0">
            <a:spAutoFit/>
          </a:bodyPr>
          <a:lstStyle/>
          <a:p>
            <a:r>
              <a:rPr lang="en-US" sz="3200" dirty="0">
                <a:solidFill>
                  <a:schemeClr val="bg1"/>
                </a:solidFill>
              </a:rPr>
              <a:t>John 19.31-32 NET:  Then, because it was the day of preparation, so that the bodies should not stay on the crosses on the Sabbath (for that Sabbath was an especially important one), the Jewish leaders asked Pilate to have the victims' legs broken and the bodies taken down.  So the soldiers came and broke the legs of the two men who had been crucified with Jesus, first the one and then the other. </a:t>
            </a:r>
          </a:p>
        </p:txBody>
      </p:sp>
      <p:sp>
        <p:nvSpPr>
          <p:cNvPr id="5" name="TextBox 4"/>
          <p:cNvSpPr txBox="1"/>
          <p:nvPr/>
        </p:nvSpPr>
        <p:spPr>
          <a:xfrm>
            <a:off x="0" y="6457890"/>
            <a:ext cx="9144000" cy="400110"/>
          </a:xfrm>
          <a:prstGeom prst="rect">
            <a:avLst/>
          </a:prstGeom>
          <a:noFill/>
        </p:spPr>
        <p:txBody>
          <a:bodyPr wrap="square" rtlCol="0">
            <a:spAutoFit/>
          </a:bodyPr>
          <a:lstStyle/>
          <a:p>
            <a:pPr algn="r"/>
            <a:r>
              <a:rPr lang="en-US" sz="2000" i="1" dirty="0" smtClean="0"/>
              <a:t>Bible-History.com</a:t>
            </a:r>
            <a:endParaRPr lang="en-US" sz="2000" i="1" dirty="0"/>
          </a:p>
        </p:txBody>
      </p:sp>
    </p:spTree>
    <p:extLst>
      <p:ext uri="{BB962C8B-B14F-4D97-AF65-F5344CB8AC3E}">
        <p14:creationId xmlns:p14="http://schemas.microsoft.com/office/powerpoint/2010/main" val="182033000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879"/>
            <a:ext cx="6852596" cy="6858000"/>
          </a:xfrm>
          <a:prstGeom prst="rect">
            <a:avLst/>
          </a:prstGeom>
        </p:spPr>
      </p:pic>
      <p:sp>
        <p:nvSpPr>
          <p:cNvPr id="5" name="TextBox 4"/>
          <p:cNvSpPr txBox="1"/>
          <p:nvPr/>
        </p:nvSpPr>
        <p:spPr>
          <a:xfrm>
            <a:off x="1" y="6150114"/>
            <a:ext cx="6040192" cy="707886"/>
          </a:xfrm>
          <a:prstGeom prst="rect">
            <a:avLst/>
          </a:prstGeom>
          <a:solidFill>
            <a:schemeClr val="bg1">
              <a:alpha val="50000"/>
            </a:schemeClr>
          </a:solidFill>
        </p:spPr>
        <p:txBody>
          <a:bodyPr wrap="square" rtlCol="0">
            <a:spAutoFit/>
          </a:bodyPr>
          <a:lstStyle/>
          <a:p>
            <a:pPr algn="ctr"/>
            <a:r>
              <a:rPr lang="en-US" sz="2000" i="1" dirty="0" smtClean="0"/>
              <a:t>Fresco by Fra Angelico, Dominican monastery at </a:t>
            </a:r>
          </a:p>
          <a:p>
            <a:pPr algn="ctr"/>
            <a:r>
              <a:rPr lang="en-US" sz="2000" i="1" dirty="0" smtClean="0"/>
              <a:t>San Marco, Florence, Italy; photo from Wikipedia.org</a:t>
            </a:r>
            <a:endParaRPr lang="en-US" sz="2000" i="1" dirty="0"/>
          </a:p>
        </p:txBody>
      </p:sp>
      <p:sp>
        <p:nvSpPr>
          <p:cNvPr id="6" name="TextBox 5"/>
          <p:cNvSpPr txBox="1"/>
          <p:nvPr/>
        </p:nvSpPr>
        <p:spPr>
          <a:xfrm>
            <a:off x="6040192" y="0"/>
            <a:ext cx="3103807" cy="6986528"/>
          </a:xfrm>
          <a:prstGeom prst="rect">
            <a:avLst/>
          </a:prstGeom>
          <a:solidFill>
            <a:schemeClr val="tx2">
              <a:lumMod val="75000"/>
            </a:schemeClr>
          </a:solidFill>
        </p:spPr>
        <p:txBody>
          <a:bodyPr wrap="square" rtlCol="0">
            <a:spAutoFit/>
          </a:bodyPr>
          <a:lstStyle/>
          <a:p>
            <a:r>
              <a:rPr lang="en-US" sz="3200" dirty="0">
                <a:solidFill>
                  <a:schemeClr val="bg1"/>
                </a:solidFill>
              </a:rPr>
              <a:t>John 19.33-34:  But when they came to Jesus and saw that he was already dead, they did not break his legs.  But one of the soldiers pierced his side with a spear, and blood and water flowed out immediately.</a:t>
            </a:r>
          </a:p>
        </p:txBody>
      </p:sp>
    </p:spTree>
    <p:extLst>
      <p:ext uri="{BB962C8B-B14F-4D97-AF65-F5344CB8AC3E}">
        <p14:creationId xmlns:p14="http://schemas.microsoft.com/office/powerpoint/2010/main" val="278013410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0" y="0"/>
            <a:ext cx="9144000" cy="6986528"/>
          </a:xfrm>
          <a:prstGeom prst="rect">
            <a:avLst/>
          </a:prstGeom>
          <a:solidFill>
            <a:schemeClr val="tx2">
              <a:lumMod val="75000"/>
            </a:schemeClr>
          </a:solidFill>
        </p:spPr>
        <p:txBody>
          <a:bodyPr wrap="square" rtlCol="0">
            <a:spAutoFit/>
          </a:bodyPr>
          <a:lstStyle/>
          <a:p>
            <a:r>
              <a:rPr lang="en-US" sz="3200" dirty="0">
                <a:solidFill>
                  <a:schemeClr val="bg1"/>
                </a:solidFill>
              </a:rPr>
              <a:t>John 19.35-37:  And the person who saw it has testified (and his testimony is true, and he knows that he is telling the truth), so that you also may believe.  For these things happened so that the scripture would be fulfilled, “</a:t>
            </a:r>
            <a:r>
              <a:rPr lang="en-US" sz="3200" u="sng" dirty="0">
                <a:solidFill>
                  <a:srgbClr val="FFFF00"/>
                </a:solidFill>
              </a:rPr>
              <a:t>Not a bone of his will be broken.</a:t>
            </a:r>
            <a:r>
              <a:rPr lang="en-US" sz="3200" dirty="0">
                <a:solidFill>
                  <a:schemeClr val="bg1"/>
                </a:solidFill>
              </a:rPr>
              <a:t>”  And again another scripture says, “They will look on the one whom they have pierced</a:t>
            </a:r>
            <a:r>
              <a:rPr lang="en-US" sz="3200" dirty="0" smtClean="0">
                <a:solidFill>
                  <a:schemeClr val="bg1"/>
                </a:solidFill>
              </a:rPr>
              <a:t>.”</a:t>
            </a:r>
          </a:p>
          <a:p>
            <a:endParaRPr lang="en-US" sz="3200" dirty="0" smtClean="0">
              <a:solidFill>
                <a:schemeClr val="bg1"/>
              </a:solidFill>
            </a:endParaRPr>
          </a:p>
          <a:p>
            <a:endParaRPr lang="en-US" sz="3200" dirty="0">
              <a:solidFill>
                <a:schemeClr val="bg1"/>
              </a:solidFill>
            </a:endParaRPr>
          </a:p>
          <a:p>
            <a:pPr algn="r"/>
            <a:r>
              <a:rPr lang="en-US" sz="3200" dirty="0" smtClean="0">
                <a:solidFill>
                  <a:srgbClr val="FFFF00"/>
                </a:solidFill>
              </a:rPr>
              <a:t>Exodus 12.43-47</a:t>
            </a:r>
          </a:p>
          <a:p>
            <a:pPr algn="r"/>
            <a:endParaRPr lang="en-US" sz="3200" dirty="0">
              <a:solidFill>
                <a:srgbClr val="FFFF00"/>
              </a:solidFill>
            </a:endParaRPr>
          </a:p>
          <a:p>
            <a:endParaRPr lang="en-US" sz="3200" dirty="0">
              <a:solidFill>
                <a:srgbClr val="FFFF00"/>
              </a:solidFill>
            </a:endParaRPr>
          </a:p>
          <a:p>
            <a:endParaRPr lang="en-US" sz="3200" dirty="0" smtClean="0">
              <a:solidFill>
                <a:srgbClr val="FFFF00"/>
              </a:solidFill>
            </a:endParaRPr>
          </a:p>
          <a:p>
            <a:endParaRPr lang="en-US" sz="3200" dirty="0">
              <a:solidFill>
                <a:srgbClr val="FFFF00"/>
              </a:solidFill>
            </a:endParaRPr>
          </a:p>
        </p:txBody>
      </p:sp>
    </p:spTree>
    <p:extLst>
      <p:ext uri="{BB962C8B-B14F-4D97-AF65-F5344CB8AC3E}">
        <p14:creationId xmlns:p14="http://schemas.microsoft.com/office/powerpoint/2010/main" val="182249023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0" y="0"/>
            <a:ext cx="9144000" cy="6986528"/>
          </a:xfrm>
          <a:prstGeom prst="rect">
            <a:avLst/>
          </a:prstGeom>
          <a:solidFill>
            <a:schemeClr val="tx2">
              <a:lumMod val="75000"/>
            </a:schemeClr>
          </a:solidFill>
        </p:spPr>
        <p:txBody>
          <a:bodyPr wrap="square" rtlCol="0">
            <a:spAutoFit/>
          </a:bodyPr>
          <a:lstStyle/>
          <a:p>
            <a:r>
              <a:rPr lang="en-US" sz="3200" dirty="0">
                <a:solidFill>
                  <a:schemeClr val="bg1"/>
                </a:solidFill>
              </a:rPr>
              <a:t>John 19.35-37:  And the person who saw it has testified (and his testimony is true, and he knows that he is telling the truth), so that you also may believe.  For these things happened so that the scripture would be fulfilled, “Not a bone of his will be broken.”  And again another scripture says, “</a:t>
            </a:r>
            <a:r>
              <a:rPr lang="en-US" sz="3200" u="sng" dirty="0">
                <a:solidFill>
                  <a:srgbClr val="FFFF00"/>
                </a:solidFill>
              </a:rPr>
              <a:t>They will look on the one whom they have pierced</a:t>
            </a:r>
            <a:r>
              <a:rPr lang="en-US" sz="3200" u="sng" dirty="0" smtClean="0">
                <a:solidFill>
                  <a:srgbClr val="FFFF00"/>
                </a:solidFill>
              </a:rPr>
              <a:t>.</a:t>
            </a:r>
            <a:r>
              <a:rPr lang="en-US" sz="3200" dirty="0" smtClean="0">
                <a:solidFill>
                  <a:schemeClr val="bg1"/>
                </a:solidFill>
              </a:rPr>
              <a:t>”</a:t>
            </a:r>
          </a:p>
          <a:p>
            <a:endParaRPr lang="en-US" sz="3200" dirty="0">
              <a:solidFill>
                <a:schemeClr val="bg1"/>
              </a:solidFill>
            </a:endParaRPr>
          </a:p>
          <a:p>
            <a:endParaRPr lang="en-US" sz="3200" dirty="0" smtClean="0">
              <a:solidFill>
                <a:srgbClr val="FFFF00"/>
              </a:solidFill>
            </a:endParaRPr>
          </a:p>
          <a:p>
            <a:pPr algn="r"/>
            <a:r>
              <a:rPr lang="en-US" sz="3200" dirty="0" smtClean="0">
                <a:solidFill>
                  <a:srgbClr val="FFFF00"/>
                </a:solidFill>
              </a:rPr>
              <a:t>Zechariah 12.10</a:t>
            </a:r>
          </a:p>
          <a:p>
            <a:endParaRPr lang="en-US" sz="3200" dirty="0">
              <a:solidFill>
                <a:srgbClr val="FFFF00"/>
              </a:solidFill>
            </a:endParaRPr>
          </a:p>
          <a:p>
            <a:endParaRPr lang="en-US" sz="3200" dirty="0">
              <a:solidFill>
                <a:srgbClr val="FFFF00"/>
              </a:solidFill>
            </a:endParaRPr>
          </a:p>
          <a:p>
            <a:endParaRPr lang="en-US" sz="3200" dirty="0" smtClean="0">
              <a:solidFill>
                <a:srgbClr val="FFFF00"/>
              </a:solidFill>
            </a:endParaRPr>
          </a:p>
          <a:p>
            <a:endParaRPr lang="en-US" sz="3200" dirty="0">
              <a:solidFill>
                <a:srgbClr val="FFFF00"/>
              </a:solidFill>
            </a:endParaRPr>
          </a:p>
        </p:txBody>
      </p:sp>
    </p:spTree>
    <p:extLst>
      <p:ext uri="{BB962C8B-B14F-4D97-AF65-F5344CB8AC3E}">
        <p14:creationId xmlns:p14="http://schemas.microsoft.com/office/powerpoint/2010/main" val="399582131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0" y="0"/>
            <a:ext cx="9144000" cy="6986528"/>
          </a:xfrm>
          <a:prstGeom prst="rect">
            <a:avLst/>
          </a:prstGeom>
          <a:solidFill>
            <a:schemeClr val="tx2">
              <a:lumMod val="75000"/>
            </a:schemeClr>
          </a:solidFill>
        </p:spPr>
        <p:txBody>
          <a:bodyPr wrap="square" rtlCol="0">
            <a:spAutoFit/>
          </a:bodyPr>
          <a:lstStyle/>
          <a:p>
            <a:r>
              <a:rPr lang="en-US" sz="3200" dirty="0">
                <a:solidFill>
                  <a:schemeClr val="bg1"/>
                </a:solidFill>
              </a:rPr>
              <a:t>John 19.35-37:  </a:t>
            </a:r>
            <a:r>
              <a:rPr lang="en-US" sz="3200" u="sng" dirty="0">
                <a:solidFill>
                  <a:srgbClr val="FFFF00"/>
                </a:solidFill>
              </a:rPr>
              <a:t>And the person who saw it has testified (and his testimony is true, and he knows that he is telling the truth), so that you also may believe.  </a:t>
            </a:r>
            <a:r>
              <a:rPr lang="en-US" sz="3200" dirty="0" smtClean="0">
                <a:solidFill>
                  <a:schemeClr val="bg1"/>
                </a:solidFill>
              </a:rPr>
              <a:t>For </a:t>
            </a:r>
            <a:r>
              <a:rPr lang="en-US" sz="3200" dirty="0">
                <a:solidFill>
                  <a:schemeClr val="bg1"/>
                </a:solidFill>
              </a:rPr>
              <a:t>these things happened so that the scripture would be fulfilled, “Not a bone of his will be broken.”  And again another scripture says, “They will look on the one whom they have pierced</a:t>
            </a:r>
            <a:r>
              <a:rPr lang="en-US" sz="3200" dirty="0" smtClean="0">
                <a:solidFill>
                  <a:schemeClr val="bg1"/>
                </a:solidFill>
              </a:rPr>
              <a:t>.”</a:t>
            </a:r>
          </a:p>
          <a:p>
            <a:endParaRPr lang="en-US" sz="3200" dirty="0" smtClean="0">
              <a:solidFill>
                <a:schemeClr val="bg1"/>
              </a:solidFill>
            </a:endParaRPr>
          </a:p>
          <a:p>
            <a:r>
              <a:rPr lang="en-US" sz="3200" dirty="0">
                <a:solidFill>
                  <a:schemeClr val="bg1"/>
                </a:solidFill>
              </a:rPr>
              <a:t>John 20.30-31 NET:  Now Jesus performed many other miraculous signs in the presence of the disciples, which are not recorded in this book.  But </a:t>
            </a:r>
            <a:r>
              <a:rPr lang="en-US" sz="3200" u="sng" dirty="0">
                <a:solidFill>
                  <a:srgbClr val="FFFF00"/>
                </a:solidFill>
              </a:rPr>
              <a:t>these are recorded so that you may believe that Jesus is the Christ, the Son of God, and that by believing you may have life in his name</a:t>
            </a:r>
            <a:r>
              <a:rPr lang="en-US" sz="3200" dirty="0">
                <a:solidFill>
                  <a:srgbClr val="FFFF00"/>
                </a:solidFill>
              </a:rPr>
              <a:t>.</a:t>
            </a:r>
          </a:p>
        </p:txBody>
      </p:sp>
      <p:cxnSp>
        <p:nvCxnSpPr>
          <p:cNvPr id="3" name="Straight Connector 2"/>
          <p:cNvCxnSpPr/>
          <p:nvPr/>
        </p:nvCxnSpPr>
        <p:spPr>
          <a:xfrm>
            <a:off x="103031" y="3747752"/>
            <a:ext cx="882202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40707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0" y="0"/>
            <a:ext cx="9144000" cy="6986528"/>
          </a:xfrm>
          <a:prstGeom prst="rect">
            <a:avLst/>
          </a:prstGeom>
          <a:solidFill>
            <a:schemeClr val="tx2">
              <a:lumMod val="75000"/>
            </a:schemeClr>
          </a:solidFill>
        </p:spPr>
        <p:txBody>
          <a:bodyPr wrap="square" rtlCol="0">
            <a:spAutoFit/>
          </a:bodyPr>
          <a:lstStyle/>
          <a:p>
            <a:r>
              <a:rPr lang="en-US" sz="3200" dirty="0">
                <a:solidFill>
                  <a:schemeClr val="bg1"/>
                </a:solidFill>
              </a:rPr>
              <a:t>John 19.38-39:  After this, Joseph of </a:t>
            </a:r>
            <a:r>
              <a:rPr lang="en-US" sz="3200" dirty="0" err="1">
                <a:solidFill>
                  <a:schemeClr val="bg1"/>
                </a:solidFill>
              </a:rPr>
              <a:t>Arimathea</a:t>
            </a:r>
            <a:r>
              <a:rPr lang="en-US" sz="3200" dirty="0">
                <a:solidFill>
                  <a:schemeClr val="bg1"/>
                </a:solidFill>
              </a:rPr>
              <a:t>, a disciple of Jesus (but secretly, because he feared the Jewish leaders), asked Pilate if he could remove the body of Jesus. Pilate gave him permission, so he went and took the body away.  Nicodemus, the man who had previously come to Jesus at night, accompanied Joseph, </a:t>
            </a:r>
            <a:r>
              <a:rPr lang="en-US" sz="3200" dirty="0" smtClean="0">
                <a:solidFill>
                  <a:schemeClr val="bg1"/>
                </a:solidFill>
              </a:rPr>
              <a:t>carrying</a:t>
            </a:r>
          </a:p>
          <a:p>
            <a:r>
              <a:rPr lang="en-US" sz="3200" dirty="0" smtClean="0">
                <a:solidFill>
                  <a:schemeClr val="bg1"/>
                </a:solidFill>
              </a:rPr>
              <a:t>a </a:t>
            </a:r>
            <a:r>
              <a:rPr lang="en-US" sz="3200" dirty="0">
                <a:solidFill>
                  <a:schemeClr val="bg1"/>
                </a:solidFill>
              </a:rPr>
              <a:t>mixture of </a:t>
            </a:r>
            <a:endParaRPr lang="en-US" sz="3200" dirty="0" smtClean="0">
              <a:solidFill>
                <a:schemeClr val="bg1"/>
              </a:solidFill>
            </a:endParaRPr>
          </a:p>
          <a:p>
            <a:r>
              <a:rPr lang="en-US" sz="3200" dirty="0" smtClean="0">
                <a:solidFill>
                  <a:schemeClr val="bg1"/>
                </a:solidFill>
              </a:rPr>
              <a:t>myrrh </a:t>
            </a:r>
            <a:r>
              <a:rPr lang="en-US" sz="3200" dirty="0">
                <a:solidFill>
                  <a:schemeClr val="bg1"/>
                </a:solidFill>
              </a:rPr>
              <a:t>and </a:t>
            </a:r>
            <a:r>
              <a:rPr lang="en-US" sz="3200" dirty="0" smtClean="0">
                <a:solidFill>
                  <a:schemeClr val="bg1"/>
                </a:solidFill>
              </a:rPr>
              <a:t>aloes</a:t>
            </a:r>
          </a:p>
          <a:p>
            <a:r>
              <a:rPr lang="en-US" sz="3200" dirty="0" smtClean="0">
                <a:solidFill>
                  <a:schemeClr val="bg1"/>
                </a:solidFill>
              </a:rPr>
              <a:t>weighing </a:t>
            </a:r>
            <a:r>
              <a:rPr lang="en-US" sz="3200" dirty="0">
                <a:solidFill>
                  <a:schemeClr val="bg1"/>
                </a:solidFill>
              </a:rPr>
              <a:t>about </a:t>
            </a:r>
            <a:endParaRPr lang="en-US" sz="3200" dirty="0" smtClean="0">
              <a:solidFill>
                <a:schemeClr val="bg1"/>
              </a:solidFill>
            </a:endParaRPr>
          </a:p>
          <a:p>
            <a:r>
              <a:rPr lang="en-US" sz="3200" dirty="0" smtClean="0">
                <a:solidFill>
                  <a:schemeClr val="bg1"/>
                </a:solidFill>
              </a:rPr>
              <a:t>seventy-five </a:t>
            </a:r>
          </a:p>
          <a:p>
            <a:r>
              <a:rPr lang="en-US" sz="3200" dirty="0" smtClean="0">
                <a:solidFill>
                  <a:schemeClr val="bg1"/>
                </a:solidFill>
              </a:rPr>
              <a:t>pounds.</a:t>
            </a:r>
          </a:p>
          <a:p>
            <a:endParaRPr lang="en-US" sz="3200" dirty="0">
              <a:solidFill>
                <a:schemeClr val="bg1"/>
              </a:solidFill>
            </a:endParaRPr>
          </a:p>
          <a:p>
            <a:endParaRPr lang="en-US" sz="3200" dirty="0">
              <a:solidFill>
                <a:schemeClr val="bg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724"/>
          <a:stretch/>
        </p:blipFill>
        <p:spPr>
          <a:xfrm>
            <a:off x="2794000" y="3108960"/>
            <a:ext cx="6350000" cy="3749040"/>
          </a:xfrm>
          <a:prstGeom prst="rect">
            <a:avLst/>
          </a:prstGeom>
        </p:spPr>
      </p:pic>
    </p:spTree>
    <p:extLst>
      <p:ext uri="{BB962C8B-B14F-4D97-AF65-F5344CB8AC3E}">
        <p14:creationId xmlns:p14="http://schemas.microsoft.com/office/powerpoint/2010/main" val="103237025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2140" r="24859"/>
          <a:stretch/>
        </p:blipFill>
        <p:spPr>
          <a:xfrm>
            <a:off x="5212080" y="0"/>
            <a:ext cx="3931920" cy="6858000"/>
          </a:xfrm>
          <a:prstGeom prst="rect">
            <a:avLst/>
          </a:prstGeom>
        </p:spPr>
      </p:pic>
      <p:sp>
        <p:nvSpPr>
          <p:cNvPr id="6" name="TextBox 5"/>
          <p:cNvSpPr txBox="1"/>
          <p:nvPr/>
        </p:nvSpPr>
        <p:spPr>
          <a:xfrm>
            <a:off x="-1" y="0"/>
            <a:ext cx="5212081" cy="6986528"/>
          </a:xfrm>
          <a:prstGeom prst="rect">
            <a:avLst/>
          </a:prstGeom>
          <a:solidFill>
            <a:schemeClr val="tx2">
              <a:lumMod val="75000"/>
            </a:schemeClr>
          </a:solidFill>
        </p:spPr>
        <p:txBody>
          <a:bodyPr wrap="square" rtlCol="0">
            <a:spAutoFit/>
          </a:bodyPr>
          <a:lstStyle/>
          <a:p>
            <a:r>
              <a:rPr lang="en-US" sz="3200" dirty="0">
                <a:solidFill>
                  <a:schemeClr val="bg1"/>
                </a:solidFill>
              </a:rPr>
              <a:t>John 19.40-42:  Then they took Jesus' body and wrapped it, with the aromatic spices, in strips of linen cloth according to Jewish burial customs.  Now at the place where Jesus was crucified there was a garden, and in the garden was a new tomb where no one had yet been buried.  And so, because it was the Jewish day of preparation and the tomb was nearby, they placed Jesus' body there.</a:t>
            </a:r>
          </a:p>
        </p:txBody>
      </p:sp>
    </p:spTree>
    <p:extLst>
      <p:ext uri="{BB962C8B-B14F-4D97-AF65-F5344CB8AC3E}">
        <p14:creationId xmlns:p14="http://schemas.microsoft.com/office/powerpoint/2010/main" val="216098153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36691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TotalTime>
  <Words>691</Words>
  <Application>Microsoft Office PowerPoint</Application>
  <PresentationFormat>On-screen Show (4:3)</PresentationFormat>
  <Paragraphs>34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 BLANCA</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12</cp:revision>
  <dcterms:created xsi:type="dcterms:W3CDTF">2015-04-30T11:41:34Z</dcterms:created>
  <dcterms:modified xsi:type="dcterms:W3CDTF">2015-04-30T14:25:36Z</dcterms:modified>
</cp:coreProperties>
</file>